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0" r:id="rId3"/>
    <p:sldId id="382" r:id="rId4"/>
    <p:sldId id="356" r:id="rId5"/>
    <p:sldId id="371" r:id="rId6"/>
    <p:sldId id="302" r:id="rId7"/>
    <p:sldId id="257" r:id="rId8"/>
    <p:sldId id="258" r:id="rId9"/>
    <p:sldId id="259" r:id="rId10"/>
    <p:sldId id="260" r:id="rId11"/>
    <p:sldId id="261" r:id="rId12"/>
    <p:sldId id="262" r:id="rId13"/>
    <p:sldId id="265" r:id="rId14"/>
    <p:sldId id="264" r:id="rId15"/>
    <p:sldId id="361" r:id="rId16"/>
    <p:sldId id="362" r:id="rId17"/>
    <p:sldId id="353" r:id="rId18"/>
    <p:sldId id="349" r:id="rId19"/>
    <p:sldId id="266" r:id="rId20"/>
    <p:sldId id="267" r:id="rId21"/>
    <p:sldId id="268" r:id="rId22"/>
    <p:sldId id="269" r:id="rId23"/>
    <p:sldId id="270" r:id="rId24"/>
    <p:sldId id="364" r:id="rId25"/>
    <p:sldId id="279" r:id="rId26"/>
    <p:sldId id="280" r:id="rId27"/>
    <p:sldId id="282" r:id="rId28"/>
    <p:sldId id="363" r:id="rId29"/>
    <p:sldId id="281" r:id="rId30"/>
    <p:sldId id="366" r:id="rId31"/>
    <p:sldId id="283" r:id="rId32"/>
    <p:sldId id="354" r:id="rId33"/>
    <p:sldId id="358" r:id="rId34"/>
    <p:sldId id="383" r:id="rId35"/>
    <p:sldId id="284" r:id="rId36"/>
    <p:sldId id="294" r:id="rId37"/>
    <p:sldId id="285" r:id="rId38"/>
    <p:sldId id="286" r:id="rId39"/>
    <p:sldId id="287" r:id="rId40"/>
    <p:sldId id="288" r:id="rId41"/>
    <p:sldId id="290" r:id="rId42"/>
    <p:sldId id="330" r:id="rId43"/>
    <p:sldId id="289" r:id="rId44"/>
    <p:sldId id="291" r:id="rId45"/>
    <p:sldId id="292" r:id="rId46"/>
    <p:sldId id="293" r:id="rId47"/>
    <p:sldId id="355" r:id="rId48"/>
    <p:sldId id="384" r:id="rId49"/>
    <p:sldId id="301" r:id="rId50"/>
    <p:sldId id="296" r:id="rId51"/>
    <p:sldId id="297" r:id="rId52"/>
    <p:sldId id="303" r:id="rId53"/>
    <p:sldId id="298" r:id="rId54"/>
    <p:sldId id="299" r:id="rId55"/>
    <p:sldId id="388" r:id="rId56"/>
    <p:sldId id="389" r:id="rId57"/>
    <p:sldId id="357" r:id="rId58"/>
    <p:sldId id="304" r:id="rId59"/>
    <p:sldId id="375" r:id="rId60"/>
    <p:sldId id="305" r:id="rId61"/>
    <p:sldId id="306" r:id="rId62"/>
    <p:sldId id="307" r:id="rId63"/>
    <p:sldId id="308" r:id="rId64"/>
    <p:sldId id="390" r:id="rId65"/>
    <p:sldId id="309" r:id="rId66"/>
    <p:sldId id="311" r:id="rId67"/>
    <p:sldId id="312" r:id="rId68"/>
    <p:sldId id="313" r:id="rId69"/>
    <p:sldId id="377" r:id="rId70"/>
    <p:sldId id="378" r:id="rId71"/>
    <p:sldId id="381" r:id="rId72"/>
    <p:sldId id="314" r:id="rId73"/>
    <p:sldId id="380" r:id="rId74"/>
    <p:sldId id="300" r:id="rId75"/>
    <p:sldId id="391" r:id="rId76"/>
    <p:sldId id="310" r:id="rId77"/>
    <p:sldId id="315" r:id="rId78"/>
    <p:sldId id="316" r:id="rId79"/>
    <p:sldId id="323" r:id="rId80"/>
    <p:sldId id="317" r:id="rId81"/>
    <p:sldId id="359" r:id="rId82"/>
    <p:sldId id="385" r:id="rId83"/>
    <p:sldId id="318" r:id="rId84"/>
    <p:sldId id="319" r:id="rId85"/>
    <p:sldId id="320" r:id="rId86"/>
    <p:sldId id="348" r:id="rId87"/>
    <p:sldId id="373" r:id="rId88"/>
    <p:sldId id="335" r:id="rId89"/>
    <p:sldId id="332" r:id="rId90"/>
    <p:sldId id="333" r:id="rId91"/>
    <p:sldId id="334" r:id="rId92"/>
    <p:sldId id="347" r:id="rId93"/>
    <p:sldId id="346" r:id="rId94"/>
    <p:sldId id="376" r:id="rId95"/>
    <p:sldId id="322" r:id="rId96"/>
    <p:sldId id="324" r:id="rId97"/>
    <p:sldId id="327" r:id="rId98"/>
    <p:sldId id="328" r:id="rId99"/>
    <p:sldId id="337" r:id="rId100"/>
    <p:sldId id="338" r:id="rId101"/>
    <p:sldId id="339" r:id="rId102"/>
    <p:sldId id="387" r:id="rId103"/>
    <p:sldId id="340" r:id="rId104"/>
    <p:sldId id="341" r:id="rId105"/>
    <p:sldId id="342" r:id="rId106"/>
    <p:sldId id="343" r:id="rId107"/>
    <p:sldId id="344" r:id="rId108"/>
    <p:sldId id="370" r:id="rId109"/>
    <p:sldId id="367" r:id="rId110"/>
    <p:sldId id="368" r:id="rId111"/>
    <p:sldId id="393" r:id="rId112"/>
    <p:sldId id="369" r:id="rId113"/>
    <p:sldId id="392" r:id="rId11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86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22.xml"/><Relationship Id="rId18" Type="http://schemas.openxmlformats.org/officeDocument/2006/relationships/slide" Target="slides/slide34.xml"/><Relationship Id="rId26" Type="http://schemas.openxmlformats.org/officeDocument/2006/relationships/slide" Target="slides/slide56.xml"/><Relationship Id="rId39" Type="http://schemas.openxmlformats.org/officeDocument/2006/relationships/slide" Target="slides/slide82.xml"/><Relationship Id="rId21" Type="http://schemas.openxmlformats.org/officeDocument/2006/relationships/slide" Target="slides/slide41.xml"/><Relationship Id="rId34" Type="http://schemas.openxmlformats.org/officeDocument/2006/relationships/slide" Target="slides/slide67.xml"/><Relationship Id="rId42" Type="http://schemas.openxmlformats.org/officeDocument/2006/relationships/slide" Target="slides/slide93.xml"/><Relationship Id="rId7" Type="http://schemas.openxmlformats.org/officeDocument/2006/relationships/slide" Target="slides/slide11.xml"/><Relationship Id="rId2" Type="http://schemas.openxmlformats.org/officeDocument/2006/relationships/slide" Target="slides/slide5.xml"/><Relationship Id="rId16" Type="http://schemas.openxmlformats.org/officeDocument/2006/relationships/slide" Target="slides/slide30.xml"/><Relationship Id="rId20" Type="http://schemas.openxmlformats.org/officeDocument/2006/relationships/slide" Target="slides/slide40.xml"/><Relationship Id="rId29" Type="http://schemas.openxmlformats.org/officeDocument/2006/relationships/slide" Target="slides/slide60.xml"/><Relationship Id="rId41" Type="http://schemas.openxmlformats.org/officeDocument/2006/relationships/slide" Target="slides/slide91.xml"/><Relationship Id="rId1" Type="http://schemas.openxmlformats.org/officeDocument/2006/relationships/slide" Target="slides/slide4.xml"/><Relationship Id="rId6" Type="http://schemas.openxmlformats.org/officeDocument/2006/relationships/slide" Target="slides/slide10.xml"/><Relationship Id="rId11" Type="http://schemas.openxmlformats.org/officeDocument/2006/relationships/slide" Target="slides/slide20.xml"/><Relationship Id="rId24" Type="http://schemas.openxmlformats.org/officeDocument/2006/relationships/slide" Target="slides/slide49.xml"/><Relationship Id="rId32" Type="http://schemas.openxmlformats.org/officeDocument/2006/relationships/slide" Target="slides/slide65.xml"/><Relationship Id="rId37" Type="http://schemas.openxmlformats.org/officeDocument/2006/relationships/slide" Target="slides/slide70.xml"/><Relationship Id="rId40" Type="http://schemas.openxmlformats.org/officeDocument/2006/relationships/slide" Target="slides/slide88.xml"/><Relationship Id="rId5" Type="http://schemas.openxmlformats.org/officeDocument/2006/relationships/slide" Target="slides/slide9.xml"/><Relationship Id="rId15" Type="http://schemas.openxmlformats.org/officeDocument/2006/relationships/slide" Target="slides/slide29.xml"/><Relationship Id="rId23" Type="http://schemas.openxmlformats.org/officeDocument/2006/relationships/slide" Target="slides/slide43.xml"/><Relationship Id="rId28" Type="http://schemas.openxmlformats.org/officeDocument/2006/relationships/slide" Target="slides/slide58.xml"/><Relationship Id="rId36" Type="http://schemas.openxmlformats.org/officeDocument/2006/relationships/slide" Target="slides/slide69.xml"/><Relationship Id="rId10" Type="http://schemas.openxmlformats.org/officeDocument/2006/relationships/slide" Target="slides/slide19.xml"/><Relationship Id="rId19" Type="http://schemas.openxmlformats.org/officeDocument/2006/relationships/slide" Target="slides/slide36.xml"/><Relationship Id="rId31" Type="http://schemas.openxmlformats.org/officeDocument/2006/relationships/slide" Target="slides/slide64.xml"/><Relationship Id="rId44" Type="http://schemas.openxmlformats.org/officeDocument/2006/relationships/slide" Target="slides/slide103.xml"/><Relationship Id="rId4" Type="http://schemas.openxmlformats.org/officeDocument/2006/relationships/slide" Target="slides/slide8.xml"/><Relationship Id="rId9" Type="http://schemas.openxmlformats.org/officeDocument/2006/relationships/slide" Target="slides/slide16.xml"/><Relationship Id="rId14" Type="http://schemas.openxmlformats.org/officeDocument/2006/relationships/slide" Target="slides/slide23.xml"/><Relationship Id="rId22" Type="http://schemas.openxmlformats.org/officeDocument/2006/relationships/slide" Target="slides/slide42.xml"/><Relationship Id="rId27" Type="http://schemas.openxmlformats.org/officeDocument/2006/relationships/slide" Target="slides/slide57.xml"/><Relationship Id="rId30" Type="http://schemas.openxmlformats.org/officeDocument/2006/relationships/slide" Target="slides/slide63.xml"/><Relationship Id="rId35" Type="http://schemas.openxmlformats.org/officeDocument/2006/relationships/slide" Target="slides/slide68.xml"/><Relationship Id="rId43" Type="http://schemas.openxmlformats.org/officeDocument/2006/relationships/slide" Target="slides/slide100.xml"/><Relationship Id="rId8" Type="http://schemas.openxmlformats.org/officeDocument/2006/relationships/slide" Target="slides/slide14.xml"/><Relationship Id="rId3" Type="http://schemas.openxmlformats.org/officeDocument/2006/relationships/slide" Target="slides/slide6.xml"/><Relationship Id="rId12" Type="http://schemas.openxmlformats.org/officeDocument/2006/relationships/slide" Target="slides/slide21.xml"/><Relationship Id="rId17" Type="http://schemas.openxmlformats.org/officeDocument/2006/relationships/slide" Target="slides/slide33.xml"/><Relationship Id="rId25" Type="http://schemas.openxmlformats.org/officeDocument/2006/relationships/slide" Target="slides/slide55.xml"/><Relationship Id="rId33" Type="http://schemas.openxmlformats.org/officeDocument/2006/relationships/slide" Target="slides/slide66.xml"/><Relationship Id="rId38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Meus documentos\Bíblia\A Paixão de Cristo\passion1_09_aaa.jpg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4"/>
          <a:stretch>
            <a:fillRect/>
          </a:stretch>
        </p:blipFill>
        <p:spPr bwMode="auto">
          <a:xfrm>
            <a:off x="0" y="-73025"/>
            <a:ext cx="9144000" cy="693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Clique para editar o estilo do título mestre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noProof="0"/>
              <a:t>Clique para editar o estilo do subtítulo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DBAB7-9836-425C-84FB-5F7816C4AA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3289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886C-8E93-470D-AAB6-0CC303D5C66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36456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FDB30-6CEE-48B2-91C8-2CDC0288DD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1274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74AAF-5FA5-48FB-A0B0-27782549BA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07723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9AA63-3F3B-4520-9DB5-C8E750B6C2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00129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6602B-612C-47B2-978B-79567D5841F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93766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BFBE4-FE56-49D0-82EE-B5E4A7305B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32618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34D0-4FAB-41EA-BF20-37033DDB8A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08985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A8DE3-0B38-4B1A-AB03-EC0D95AA0C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61768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DF36D-7199-4DCD-89DB-4B69A036BF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913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F21A4-F30E-4C8F-8429-86E04B6D5E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87510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, texto e clip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Imagem Onlin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82C02-F300-4F13-B829-8618F3DB2BD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05672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6BD3178-7768-44B4-A179-D20E8DC5E5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Picture 7" descr="C:\Meus documentos\Bíblia\A Paixão de Cristo\passion1_09_aaa.jpg"/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4"/>
          <a:stretch>
            <a:fillRect/>
          </a:stretch>
        </p:blipFill>
        <p:spPr bwMode="auto">
          <a:xfrm>
            <a:off x="0" y="-73025"/>
            <a:ext cx="9144000" cy="693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Meus documentos\Bíblia\A Paixão de Cristo\pc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br>
              <a:rPr lang="pt-BR" sz="3200" dirty="0">
                <a:latin typeface="Arial" panose="020B0604020202020204" pitchFamily="34" charset="0"/>
              </a:rPr>
            </a:br>
            <a:br>
              <a:rPr lang="pt-BR" sz="3200" dirty="0">
                <a:latin typeface="Arial" panose="020B0604020202020204" pitchFamily="34" charset="0"/>
              </a:rPr>
            </a:br>
            <a:br>
              <a:rPr lang="pt-BR" sz="3200" dirty="0">
                <a:latin typeface="Arial" panose="020B0604020202020204" pitchFamily="34" charset="0"/>
              </a:rPr>
            </a:br>
            <a:br>
              <a:rPr lang="pt-BR" sz="3200" dirty="0">
                <a:latin typeface="Arial" panose="020B0604020202020204" pitchFamily="34" charset="0"/>
              </a:rPr>
            </a:br>
            <a:br>
              <a:rPr lang="pt-BR" sz="3200" dirty="0">
                <a:latin typeface="Arial" panose="020B0604020202020204" pitchFamily="34" charset="0"/>
              </a:rPr>
            </a:b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“E TUDO ELE SOFREU POR NOSSA CAUSA ...”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</a:b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BR" dirty="0"/>
          </a:p>
          <a:p>
            <a:pPr eaLnBrk="1" hangingPunct="1">
              <a:defRPr/>
            </a:pPr>
            <a:endParaRPr lang="pt-BR" sz="2400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ASPECTOS MÉDICOS E HISTÓRICOS DO SOFRIMENTO DE JESUS CRISTO</a:t>
            </a:r>
          </a:p>
          <a:p>
            <a:pPr eaLnBrk="1" hangingPunct="1"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pt-B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Carlos Roberto de Matos Filho</a:t>
            </a:r>
          </a:p>
          <a:p>
            <a:pPr eaLnBrk="1" hangingPunct="1">
              <a:defRPr/>
            </a:pPr>
            <a:r>
              <a:rPr lang="pt-B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179388" y="3213100"/>
            <a:ext cx="8785225" cy="1143000"/>
          </a:xfrm>
        </p:spPr>
        <p:txBody>
          <a:bodyPr/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“Podemos encontrar alguém que prefira definhar, morrendo lentamente, membro por membro, ou que deixe sua vida esvair-se gota a gota, em vez de expirar de uma vez ?  Pode-se encontrar um homem disposto a ser fixado no madeiro maldito, muito doente, já deformado, inchado com horríveis feridas e vergões nos ombros e no dorso e sentindo esvair-se o fôlego de vida em lenta e prolongada agonia ?  Ele teria muitas desculpas para morrer mesmo antes de subir à cruz !”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Lúcio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Aneu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Sêneca (Epístolas a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Lucilius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cerca de 50 d.C.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dirty="0"/>
              <a:t>  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B2D1B-A894-C5F4-D87A-ED1A69033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36ED296-BC8A-4E9A-5482-C6D8F2A6D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481" y="3140968"/>
            <a:ext cx="8209037" cy="11430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Facinus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est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vinciri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civem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Romanum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,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scelus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verberari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,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prope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parricidium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necari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: quid dicam in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crucem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3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tolli</a:t>
            </a:r>
            <a:r>
              <a:rPr lang="pt-BR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?</a:t>
            </a: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  <a:b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</a:br>
            <a:b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</a:b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“É crime amarrar um cidadão romano, é uma monstruosidade açoitar, é quase parricídio matar: o que direi então de elevá-lo a uma cruz ?”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 Túlio Cicero (Pro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Rabirio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perduellionis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 63 a.C.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t-BR" sz="3200" dirty="0"/>
            </a:br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1851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F9E456-17FA-FA8D-0FBE-DFE81C15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>
            <a:extLst>
              <a:ext uri="{FF2B5EF4-FFF2-40B4-BE49-F238E27FC236}">
                <a16:creationId xmlns:a16="http://schemas.microsoft.com/office/drawing/2014/main" id="{8F94E140-AE43-7814-B161-9D14C3715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“Mesmo se formos condenados à morte, podemos morrer como homens livres. Mas… a simples menção da palavra ‘cruz’ deveria ser removida não apenas da pessoa de um cidadão romano, mas até mesmo de seus pensamentos, olhos e ouvidos… A simples menção dela é um desrespeito a qualquer cidadão romano ou homem livre”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Marco Túlio Cicero (Pro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Rabirio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perduellionis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Ano 63 a.C.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DA0CD3-D797-41D5-8DC2-31829C76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077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E0D0BC5-BC7C-7175-B22A-60444E3E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>
            <a:extLst>
              <a:ext uri="{FF2B5EF4-FFF2-40B4-BE49-F238E27FC236}">
                <a16:creationId xmlns:a16="http://schemas.microsoft.com/office/drawing/2014/main" id="{AB7342CA-C59A-06EC-BA7A-D682EC556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“Pois está escrito: Maldito todo aquele que for pendurado no madeiro”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Gálatas 3:13 em referência a Deuteronômio 21:22-23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F07E12-4B2A-9FAD-AA4B-92785259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6904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4E12AE1-BCAC-E4E0-81E8-AB4DA2C88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>
            <a:extLst>
              <a:ext uri="{FF2B5EF4-FFF2-40B4-BE49-F238E27FC236}">
                <a16:creationId xmlns:a16="http://schemas.microsoft.com/office/drawing/2014/main" id="{739A5D9E-EBCA-F93D-D332-D88529AF5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Summum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supplicium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e 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crudelissimum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supplicium</a:t>
            </a: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“A mais extrema e cruel forma de punição”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 Túlio Cicero (Pro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Rabirio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reo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perduellionis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 63 a.C.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79EEA6-9C88-8F25-0E29-3C3397E0A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4761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algn="just" eaLnBrk="1" hangingPunct="1"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fonte a ser examinada é um “corpo” de informações escritas e não um corpo físico;</a:t>
            </a:r>
          </a:p>
          <a:p>
            <a:pPr algn="just" eaLnBrk="1" hangingPunct="1"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credibilidade do assunto depende diretamente da credibilidade das fontes consultadas;</a:t>
            </a:r>
          </a:p>
          <a:p>
            <a:pPr algn="just" eaLnBrk="1" hangingPunct="1"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Para este estudo, as fontes incluem textos antigos de autores cristãos e não-cristãos e textos de autores modernos.</a:t>
            </a:r>
          </a:p>
          <a:p>
            <a:pPr eaLnBrk="1" hangingPunct="1"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Evangelhos :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 mais extensa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Descrição mais detalhada</a:t>
            </a:r>
          </a:p>
          <a:p>
            <a:pPr eaLnBrk="1" hangingPunct="1">
              <a:buFontTx/>
              <a:buNone/>
              <a:defRPr/>
            </a:pP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Demais Livros do Novo Testamento :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Dão suporte aos Evangelhos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Não acrescentam detalhes</a:t>
            </a:r>
          </a:p>
          <a:p>
            <a:pPr lvl="1" eaLnBrk="1" hangingPunct="1">
              <a:buFontTx/>
              <a:buNone/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FONTES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Autores contemporâneos de Cristo 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Sêneca, Lívio, Plutarco, Cícero e outros se referem às práticas de crucificação em seus trabalhos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 é citada por vários historiadores romanos 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Cornelius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Tacitus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Plinius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o jovem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Suetonius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FONTES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algn="just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Autores contemporâneos de Cristo :</a:t>
            </a:r>
          </a:p>
          <a:p>
            <a:pPr lvl="1" algn="just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 é citada por historiadores não-romanos :</a:t>
            </a:r>
          </a:p>
          <a:p>
            <a:pPr lvl="2" algn="just" eaLnBrk="1" hangingPunct="1"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Tallus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2" algn="just" eaLnBrk="1" hangingPunct="1"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Phlegon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2" algn="just" eaLnBrk="1" hangingPunct="1"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Lucian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de 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Samosata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o satírico</a:t>
            </a:r>
          </a:p>
          <a:p>
            <a:pPr lvl="2" algn="just" eaLnBrk="1" hangingPunct="1">
              <a:defRPr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Flavius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Josephus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2" algn="just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Talmud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judaico</a:t>
            </a:r>
          </a:p>
          <a:p>
            <a:pPr lvl="2" algn="just" eaLnBrk="1" hangingPunct="1"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FONTES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algn="just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Sudário de Turim :</a:t>
            </a:r>
          </a:p>
          <a:p>
            <a:pPr lvl="1" algn="just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Não utilizaremos o Sudário como fonte, tendo em vista a controvérsia científica acerca da sua autenticidade.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FONTES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CONDIÇÃO FÍSICA DE JESUS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gozava de excelente condição física antes da Paixão 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era carpinteiro (</a:t>
            </a:r>
            <a:r>
              <a:rPr lang="el-GR" altLang="pt-BR" sz="2400" dirty="0">
                <a:solidFill>
                  <a:srgbClr val="1F1F1F"/>
                </a:solidFill>
                <a:latin typeface="inherit"/>
              </a:rPr>
              <a:t>τέκτων</a:t>
            </a:r>
            <a:r>
              <a:rPr lang="pt-BR" altLang="pt-BR" sz="2400" dirty="0">
                <a:solidFill>
                  <a:srgbClr val="1F1F1F"/>
                </a:solidFill>
                <a:latin typeface="inherit"/>
              </a:rPr>
              <a:t>)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um trabalhador braçal acostumado ao trabalho pesado (conforme Marcos 6:3);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suportava bem períodos de jejum prolongado (Mateus 4:2);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percorria longas distâncias a pé, muitas vezes por regiões áridas e montanhosas;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falava e era ouvido por multidões, o que indica uma voz potente, um sinal de boa saúde.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 Betânia a Jerusalém para a Páscoa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entrada triunfal em Jerusalém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purificação do templo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Em Jerusalém ocorre a Última Ceia (Lucas 22:14-20)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Da ceia ao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Getsêmani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(Mateus 26:36 e Lucas 22:40-45)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 GETSÊMANI</a:t>
            </a:r>
          </a:p>
        </p:txBody>
      </p:sp>
      <p:pic>
        <p:nvPicPr>
          <p:cNvPr id="12291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" t="4095" r="2534" b="4095"/>
          <a:stretch>
            <a:fillRect/>
          </a:stretch>
        </p:blipFill>
        <p:spPr bwMode="auto">
          <a:xfrm>
            <a:off x="239713" y="1125538"/>
            <a:ext cx="86645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07950" y="2636838"/>
            <a:ext cx="8928100" cy="1143000"/>
          </a:xfrm>
        </p:spPr>
        <p:txBody>
          <a:bodyPr/>
          <a:lstStyle/>
          <a:p>
            <a:pPr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“E, posto em agonia, orava mais intensamente. E o seu suor tornou-se em grandes gotas de sangue que corriam até ao chão.”</a:t>
            </a:r>
            <a:br>
              <a:rPr lang="pt-BR" dirty="0"/>
            </a:br>
            <a:r>
              <a:rPr lang="pt-BR" sz="3200" dirty="0"/>
              <a:t>Lucas 22:44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 GETSÊMANI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8078788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Hematidrose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ou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hemidrose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Ruptura de pequenos vasos das glândulas sudoríparas, tornando o suor sanguinolento;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Associada com pavor intenso, estados elevados de concentração mental, sofrimento psíquico e/ou físico intensos, doenças orgânicas graves (câncer), fanatismo religioso (</a:t>
            </a:r>
            <a:r>
              <a:rPr lang="pt-BR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stigmata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Sinal do sofrimento extremo de Jesus;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Perda de sangue é pequena;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Com o frio da noite, pode ter causado calafrios.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33375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HEMATIDROSE</a:t>
            </a:r>
          </a:p>
        </p:txBody>
      </p:sp>
      <p:pic>
        <p:nvPicPr>
          <p:cNvPr id="15363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" t="15306" b="8945"/>
          <a:stretch>
            <a:fillRect/>
          </a:stretch>
        </p:blipFill>
        <p:spPr bwMode="auto">
          <a:xfrm>
            <a:off x="233363" y="1341438"/>
            <a:ext cx="867727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HEMATIDROSE</a:t>
            </a:r>
          </a:p>
        </p:txBody>
      </p:sp>
      <p:pic>
        <p:nvPicPr>
          <p:cNvPr id="109571" name="Picture 3" descr="C:\Meus documentos\Bíblia\A Paixão de Cristo\sweat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38200"/>
            <a:ext cx="428625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5" descr="C:\Meus documentos\Bíblia\A Paixão de Cristo\hematidros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00150"/>
            <a:ext cx="2909888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4800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Do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Getsêmani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ao palácio de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Caifás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(Mateus 26:57-68)</a:t>
            </a:r>
          </a:p>
          <a:p>
            <a:pPr lvl="1" eaLnBrk="1" hangingPunct="1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perante 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Caifás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e o Sinédrio político; </a:t>
            </a:r>
          </a:p>
          <a:p>
            <a:pPr lvl="1" eaLnBrk="1" hangingPunct="1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Julgado e achado culpado de blasfêmia (afirmou ser “O Filho de Deus”);</a:t>
            </a:r>
          </a:p>
          <a:p>
            <a:pPr lvl="1" eaLnBrk="1" hangingPunct="1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vendado e agredido física e psicologicamente:</a:t>
            </a:r>
          </a:p>
          <a:p>
            <a:pPr lvl="2" eaLnBrk="1" hangingPunct="1">
              <a:defRPr/>
            </a:pPr>
            <a:r>
              <a:rPr lang="pt-B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Agressões verbais;</a:t>
            </a:r>
          </a:p>
          <a:p>
            <a:pPr lvl="2" eaLnBrk="1" hangingPunct="1">
              <a:defRPr/>
            </a:pPr>
            <a:r>
              <a:rPr lang="pt-B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Socos e pauladas.</a:t>
            </a:r>
          </a:p>
          <a:p>
            <a:pPr eaLnBrk="1" hangingPunct="1"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  <p:pic>
        <p:nvPicPr>
          <p:cNvPr id="16389" name="Picture 5" descr="tr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4" b="7500"/>
          <a:stretch>
            <a:fillRect/>
          </a:stretch>
        </p:blipFill>
        <p:spPr bwMode="auto">
          <a:xfrm>
            <a:off x="5080000" y="2438400"/>
            <a:ext cx="3835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3048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julgamento pelo Sinédrio religioso (Lucas 22:66-71)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Provavelmente ocorreu no templo;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Fariseus e Saduceus;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Novamente considerado culpado de blasfêmia (crime punido com a morte).</a:t>
            </a:r>
          </a:p>
          <a:p>
            <a:pPr lvl="1" eaLnBrk="1" hangingPunct="1"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685800" y="3429000"/>
            <a:ext cx="7772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 sz="2800">
              <a:latin typeface="Arial" panose="020B0604020202020204" pitchFamily="34" charset="0"/>
            </a:endParaRPr>
          </a:p>
          <a:p>
            <a:pPr lvl="1" eaLnBrk="1" hangingPunct="1"/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04800" y="4953000"/>
            <a:ext cx="7239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 eaLnBrk="1" hangingPunct="1">
              <a:spcBef>
                <a:spcPct val="20000"/>
              </a:spcBef>
              <a:defRPr/>
            </a:pPr>
            <a:r>
              <a:rPr lang="pt-BR" sz="2800" b="1" dirty="0">
                <a:latin typeface="Arial" panose="020B0604020202020204" pitchFamily="34" charset="0"/>
              </a:rPr>
              <a:t>	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Penas capitais não podiam ser executadas sem a permissão do governo romano !!!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 autoUpdateAnimBg="0"/>
      <p:bldP spid="1741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Do Sinédrio para a Fortaleza Antônia (Lucas 23:1-7)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perante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Pôncio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Pilatos;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acusado de se autonomear Rei, o que seria uma ameaça à autoridade romana;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não vê culpa em Jesus, mas cede à insistência dos judeus;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enviado a Herodes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Antipas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o tetrarca da Judéia.</a:t>
            </a:r>
          </a:p>
          <a:p>
            <a:pPr eaLnBrk="1" hangingPunct="1"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 Pilatos para Herodes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Antipas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(Lucas 23:8-12)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Herodes também não vê culpa em Jesus, mas cede à insistência dos judeus;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escarnecido por Herodes;</a:t>
            </a:r>
          </a:p>
          <a:p>
            <a:pPr lvl="1" eaLnBrk="1" hangingPunct="1"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Herodes devolve Jesus a Pilatos, num ato político.</a:t>
            </a:r>
          </a:p>
          <a:p>
            <a:pPr eaLnBrk="1" hangingPunct="1">
              <a:defRPr/>
            </a:pPr>
            <a:endParaRPr lang="pt-BR" b="1" dirty="0">
              <a:latin typeface="Arial" panose="020B0604020202020204" pitchFamily="34" charset="0"/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 Herodes de volta a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Pôncio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Pilatos (Lucas 23:13-25 e Mateus 27:11-25)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novamente não acha culpa que mereça a pena capital em Jesus;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clamor da multidão e do Sinédrio;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tenta libertar Jesus;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cede ao clamor e liberta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Barrabás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entrega Jesus à vontade dos judeus;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Pilatos lava as mãos.</a:t>
            </a:r>
          </a:p>
          <a:p>
            <a:pPr eaLnBrk="1" hangingPunct="1"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ÚLTIMOS DIAS DE JESUS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“Que farei então de Jesus, chamado Cristo ?”</a:t>
            </a:r>
          </a:p>
        </p:txBody>
      </p:sp>
      <p:pic>
        <p:nvPicPr>
          <p:cNvPr id="22531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7000" y="1981200"/>
            <a:ext cx="6350000" cy="411480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SAÚDE DE JESUS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Neste momento, Jesus estava debilitado :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Sofrera grande “stress” emocional (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hematidrose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Fora abandonado por seus amigos;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Fora agredido fisicamente;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Passou a noite em claro;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Durante a noite, teve que andar de um local para outro, provavelmente sob agressões;</a:t>
            </a:r>
          </a:p>
          <a:p>
            <a:pPr lvl="1"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Estava sem comer ou beber desde a ceia.</a:t>
            </a:r>
          </a:p>
          <a:p>
            <a:pPr lvl="1"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pic>
        <p:nvPicPr>
          <p:cNvPr id="31748" name="Picture 4" descr="C:\Meus documentos\Bíblia\A Paixão de Cristo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r="5833" b="5809"/>
          <a:stretch>
            <a:fillRect/>
          </a:stretch>
        </p:blipFill>
        <p:spPr bwMode="auto">
          <a:xfrm>
            <a:off x="0" y="1600200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WordArt 5"/>
          <p:cNvSpPr>
            <a:spLocks noChangeArrowheads="1" noChangeShapeType="1" noTextEdit="1"/>
          </p:cNvSpPr>
          <p:nvPr/>
        </p:nvSpPr>
        <p:spPr bwMode="auto">
          <a:xfrm>
            <a:off x="3687763" y="6096000"/>
            <a:ext cx="1766887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07:00 h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“Então Pilatos mandou flagelar Jesus.”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João 19:1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Preliminar legal nas execuções romanas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Apenas mulheres, senadores romanos e soldados não-desertores eram poupados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intenção era de flagelar a vítima até próximo do colapso ou morte;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Em geral era realizada por 2 soldados ou 2 escravos;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vítima era despida e tinha as mãos atadas a um poste;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Após a flagelação a vítima era chutada e esmurrada pelos algozes.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pic>
        <p:nvPicPr>
          <p:cNvPr id="27651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63638"/>
            <a:ext cx="41036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143000"/>
            <a:ext cx="46196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pic>
        <p:nvPicPr>
          <p:cNvPr id="28675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8" y="1557338"/>
            <a:ext cx="41195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28813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8" y="3881438"/>
            <a:ext cx="4140200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pic>
        <p:nvPicPr>
          <p:cNvPr id="34821" name="Picture 5" descr="C:\Meus documentos\Bíblia\A Paixão de Cristo\flagelo víti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1804988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C:\Meus documentos\Bíblia\A Paixão de Cristo\FLAGELO DE CI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34639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C:\Meus documentos\Bíblia\A Paixão de Cristo\FLAGELO-LESÕ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95400"/>
            <a:ext cx="31765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  <p:pic>
        <p:nvPicPr>
          <p:cNvPr id="30723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/>
          <a:stretch>
            <a:fillRect/>
          </a:stretch>
        </p:blipFill>
        <p:spPr bwMode="auto">
          <a:xfrm>
            <a:off x="1979613" y="1157288"/>
            <a:ext cx="5184775" cy="54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Sectum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flagellis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...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praeconis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ad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fastidium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“Dilacerado pelo açoite ... até enfastiar o carrasco”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Quinto Horácio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Flaco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Epistularum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cerca de 14 a.C. 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8102562-745A-8987-BB67-07773502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>
            <a:extLst>
              <a:ext uri="{FF2B5EF4-FFF2-40B4-BE49-F238E27FC236}">
                <a16:creationId xmlns:a16="http://schemas.microsoft.com/office/drawing/2014/main" id="{C2D783FB-0A9A-B9CD-E47E-F8243CC0E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“E eram rasgados pelos açoites até suas entranhas... Tantas eram as lacerações  causadas pelo açoite que suas entranhas eram visíveis.”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Flávio Josefo, (Guerras Judaicas)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cerca de 70 d.C. 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E0AC8B34-0F39-CC08-D8CC-EC9461D1D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</a:t>
            </a:r>
          </a:p>
        </p:txBody>
      </p:sp>
    </p:spTree>
    <p:extLst>
      <p:ext uri="{BB962C8B-B14F-4D97-AF65-F5344CB8AC3E}">
        <p14:creationId xmlns:p14="http://schemas.microsoft.com/office/powerpoint/2010/main" val="14491450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 DE CRISTO</a:t>
            </a:r>
          </a:p>
        </p:txBody>
      </p:sp>
      <p:pic>
        <p:nvPicPr>
          <p:cNvPr id="35848" name="Picture 8" descr="C:\Meus documentos\Bíblia\A Paixão de Cristo\passion_scou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447800"/>
            <a:ext cx="7543800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Particularmente severa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Conforme estudos semânticos detalhados de 1Pedro 2:24;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Mais do que as 39 chibatadas previstas na Lei Mosaica;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Diversão sádica de soldados romanos;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carne é dilacerada pelo </a:t>
            </a:r>
            <a:r>
              <a:rPr lang="pt-B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flagrum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Grande perda de sangue;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Dor extrema;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Choque hipovolêmico;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Resposta inflamatória sistêmica.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 DE CRISTO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 DE CRISTO</a:t>
            </a:r>
          </a:p>
        </p:txBody>
      </p:sp>
      <p:pic>
        <p:nvPicPr>
          <p:cNvPr id="36868" name="Picture 4" descr="C:\Meus documentos\Bíblia\A Paixão de Cristo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71575"/>
            <a:ext cx="54864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C:\Meus documentos\Bíblia\A Paixão de Cristo\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17888"/>
            <a:ext cx="71120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FLAGELAÇÃO DE CRISTO</a:t>
            </a:r>
          </a:p>
        </p:txBody>
      </p:sp>
      <p:pic>
        <p:nvPicPr>
          <p:cNvPr id="37893" name="Picture 5" descr="C:\Meus documentos\Bíblia\A Paixão de Cristo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0"/>
            <a:ext cx="81280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C:\Meus documentos\Bíblia\A Paixão de Cristo\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4800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pic>
        <p:nvPicPr>
          <p:cNvPr id="38916" name="Picture 4" descr="C:\Meus documentos\Bíblia\A Paixão de Cristo\cis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9975"/>
            <a:ext cx="53340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WordArt 5"/>
          <p:cNvSpPr>
            <a:spLocks noChangeArrowheads="1" noChangeShapeType="1" noTextEdit="1"/>
          </p:cNvSpPr>
          <p:nvPr/>
        </p:nvSpPr>
        <p:spPr bwMode="auto">
          <a:xfrm>
            <a:off x="3729038" y="6019800"/>
            <a:ext cx="1685925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08:30 h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Após a flagelação, Jesus é levado ao Pretório e escarnecido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recebe um manto sobre as costas feridas;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coroado de espinhos;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novamente agredido, com socos, chutes e pauladas na cabeça;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apresentado ao povo como sendo o “Rei dos Judeus”.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bldLvl="2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coroa de espinhos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pic>
        <p:nvPicPr>
          <p:cNvPr id="43015" name="Picture 7" descr="C:\Meus documentos\Bíblia\A Paixão de Cristo\6xvvbm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1111"/>
          <a:stretch>
            <a:fillRect/>
          </a:stretch>
        </p:blipFill>
        <p:spPr bwMode="auto">
          <a:xfrm>
            <a:off x="304800" y="2895600"/>
            <a:ext cx="42672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C:\Meus documentos\Bíblia\A Paixão de Cristo\Plans-32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9" b="11198"/>
          <a:stretch>
            <a:fillRect/>
          </a:stretch>
        </p:blipFill>
        <p:spPr bwMode="auto">
          <a:xfrm>
            <a:off x="4572000" y="1143000"/>
            <a:ext cx="42989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0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coroa de espinhos</a:t>
            </a:r>
          </a:p>
        </p:txBody>
      </p:sp>
      <p:pic>
        <p:nvPicPr>
          <p:cNvPr id="89094" name="Picture 6" descr="C:\Meus documentos\Bíblia\A Paixão de Cristo\lasttemp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4" r="16563" b="38356"/>
          <a:stretch>
            <a:fillRect/>
          </a:stretch>
        </p:blipFill>
        <p:spPr bwMode="auto">
          <a:xfrm>
            <a:off x="4521200" y="1295400"/>
            <a:ext cx="44799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7" descr="C:\Meus documentos\Bíblia\A Paixão de Cristo\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8" b="30927"/>
          <a:stretch>
            <a:fillRect/>
          </a:stretch>
        </p:blipFill>
        <p:spPr bwMode="auto">
          <a:xfrm>
            <a:off x="457200" y="2514600"/>
            <a:ext cx="35194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pic>
        <p:nvPicPr>
          <p:cNvPr id="41991" name="Picture 7" descr="C:\Meus documentos\Bíblia\A Paixão de Cristo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08125"/>
            <a:ext cx="8686800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“REI DOS JUDEUS”</a:t>
            </a:r>
          </a:p>
        </p:txBody>
      </p:sp>
      <p:pic>
        <p:nvPicPr>
          <p:cNvPr id="44036" name="Picture 4" descr="C:\Meus documentos\Bíblia\A Paixão de Cristo\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914400"/>
            <a:ext cx="37195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</a:p>
        </p:txBody>
      </p:sp>
      <p:pic>
        <p:nvPicPr>
          <p:cNvPr id="45059" name="Picture 3" descr="C:\Meus documentos\Bíblia\A Paixão de Cristo\passion1_08_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990600"/>
            <a:ext cx="75057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despido de seu “manto real”</a:t>
            </a:r>
          </a:p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é vestido com a túnica</a:t>
            </a:r>
          </a:p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recebe o patíbulo da cruz</a:t>
            </a:r>
          </a:p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Jesus deve carregar o patíbulo até o calvário (humilhação pública)</a:t>
            </a:r>
          </a:p>
          <a:p>
            <a:pPr eaLnBrk="1" hangingPunct="1"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Ponem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cruce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servo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52600"/>
            <a:ext cx="85693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Patibulum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ferat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per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urbem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,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deinde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affligatur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cruci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“Que carregue o patíbulo pela cidade, depois será cravado na cruz”</a:t>
            </a:r>
          </a:p>
          <a:p>
            <a:pPr marL="0" indent="0" algn="ctr" eaLnBrk="1" hangingPunct="1"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Tito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Mácio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Plauto (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Mostellaria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cerca de 197 a.C.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172A455-2F68-EB42-DD9D-0DC0CFBAD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C698E8C-5703-C224-6F41-497944E8DA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16FC070-8885-97D1-88F2-BC53CF853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752600"/>
            <a:ext cx="85693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Quidam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patibulum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suum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portantes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, alii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aliorum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subeunt</a:t>
            </a:r>
            <a:r>
              <a:rPr lang="pt-B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instrumenta mortis.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“Alguns carregam seu próprio patíbulo, outros suportam os instrumentos de morte dos outros.”</a:t>
            </a:r>
          </a:p>
          <a:p>
            <a:pPr marL="0" indent="0" algn="ctr" eaLnBrk="1" hangingPunct="1">
              <a:buFontTx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Lúcio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Aneu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Sêneca em “Vita Beata”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cerca de 58 d.C.</a:t>
            </a:r>
          </a:p>
        </p:txBody>
      </p:sp>
    </p:spTree>
    <p:extLst>
      <p:ext uri="{BB962C8B-B14F-4D97-AF65-F5344CB8AC3E}">
        <p14:creationId xmlns:p14="http://schemas.microsoft.com/office/powerpoint/2010/main" val="20335497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4038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Patíbulo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Tora de madeira sem acabamento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Tinha 1,5 a 1,8 m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Pesava de 35 a 55 kg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Alguns tipos tinham argolas para amarras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Alguns tipos tinham uma ou várias aberturas para as mãos e pescoço</a:t>
            </a:r>
          </a:p>
          <a:p>
            <a:pPr lvl="1" eaLnBrk="1" hangingPunct="1"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Simão, o cireneu carregou o patíbulo até o Calvário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6327" name="Picture 7" descr="C:\Meus documentos\Bíblia\A Paixão de Cristo\Via crucis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1371600"/>
            <a:ext cx="452755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0179" name="Picture 3" descr="C:\Meus documentos\Bíblia\A Paixão de Cristo\naz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754380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1204" name="Picture 4" descr="C:\Meus documentos\Bíblia\A Paixão de Cristo\christ_bosch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295400"/>
            <a:ext cx="8458200" cy="463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8372" name="Picture 4" descr="C:\Meus documentos\Bíblia\A Paixão de Cristo\Jesus_with_patibul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2228" name="Picture 4" descr="C:\Meus documentos\Bíblia\A Paixão de Cristo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" b="2380"/>
          <a:stretch>
            <a:fillRect/>
          </a:stretch>
        </p:blipFill>
        <p:spPr bwMode="auto">
          <a:xfrm>
            <a:off x="228600" y="1066800"/>
            <a:ext cx="52578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 descr="C:\Meus documentos\Bíblia\A Paixão de Cristo\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" b="2380"/>
          <a:stretch>
            <a:fillRect/>
          </a:stretch>
        </p:blipFill>
        <p:spPr bwMode="auto">
          <a:xfrm>
            <a:off x="3733800" y="3751263"/>
            <a:ext cx="518160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</a:t>
            </a:r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VIA CRUCIS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3252" name="Picture 4" descr="C:\Meus documentos\Bíblia\A Paixão de Cristo\0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34798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 descr="C:\Meus documentos\Bíblia\A Paixão de Cristo\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28800"/>
            <a:ext cx="54102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582C1A9-0925-14F7-D900-4B8B7454C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>
            <a:extLst>
              <a:ext uri="{FF2B5EF4-FFF2-40B4-BE49-F238E27FC236}">
                <a16:creationId xmlns:a16="http://schemas.microsoft.com/office/drawing/2014/main" id="{7D5F8F46-FD8E-0190-EC6D-A174AA083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Ut in exemplum 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cruci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pt-BR" sz="6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adfigeretur</a:t>
            </a:r>
            <a:r>
              <a:rPr lang="pt-B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.</a:t>
            </a: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”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“Para que fosse afixado na cruz como exemplo.”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Públio Cornélio Tácito em “Histórias”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 100 e 110 d.C.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9075D652-679B-B42F-946D-79C3C20CC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</p:spTree>
    <p:extLst>
      <p:ext uri="{BB962C8B-B14F-4D97-AF65-F5344CB8AC3E}">
        <p14:creationId xmlns:p14="http://schemas.microsoft.com/office/powerpoint/2010/main" val="2806271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578494E-FA5E-59DF-DAA1-9BDF558E8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>
            <a:extLst>
              <a:ext uri="{FF2B5EF4-FFF2-40B4-BE49-F238E27FC236}">
                <a16:creationId xmlns:a16="http://schemas.microsoft.com/office/drawing/2014/main" id="{AF46B269-A891-4C30-7AF7-FEB93132B7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“Ninguém jamais foi afixado à cruz sem extremo sofrimento. Recordem-se da dor na cruz, recordem-se, eu digo, da cruz; não há nada no corpo humano que possa ser tão doloroso que não seja sentido na fixação na cruz.”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Marco Túlio Cicero (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Philippicae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Ano 44 a.C.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9B6E4027-B452-30E6-2EB4-3741E9EF4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</p:spTree>
    <p:extLst>
      <p:ext uri="{BB962C8B-B14F-4D97-AF65-F5344CB8AC3E}">
        <p14:creationId xmlns:p14="http://schemas.microsoft.com/office/powerpoint/2010/main" val="27160524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crucifixão foi inventada pelos Persas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Adotada por Alexandre, o Grande, que a introduziu em Cartago e no Egito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 romanos conheceram o método em Cartago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 romanos a aperfeiçoaram de modo a se tornar o método de tortura e de pena capital a infligir uma morte extremamente lenta com dor e sofrimento máximos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Havia muitas formas de crucificação, que diferiam pelo objetivo da pena, tipo, tamanho e forma da cruz e pela forma de fixação do condenado à cruz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Nomenclatura da crucificação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59397" name="Picture 5" descr="C:\Meus documentos\Bíblia\A Paixão de Cristo\NOMENCLATURA DA CRU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78450-31B9-6781-034D-BCCD66BA3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7B051D6-81D8-8883-C78C-81047774F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3213100"/>
            <a:ext cx="8785225" cy="1143000"/>
          </a:xfrm>
        </p:spPr>
        <p:txBody>
          <a:bodyPr/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“Vejo aí cruzes, não todas do mesmo tipo, mas fixados de diferentes maneiras: uns com a cabeça pendendo para baixo, outros com os braços estendidos sobre o patíbulo, outros ainda pregados a um simples poste.”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Lúcio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Aneu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Sêneca (De Vita Beata)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cerca de 50 d.C.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79480585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0421" name="Picture 5" descr="C:\Meus documentos\Bíblia\A Paixão de Cristo\INFELIX LIGN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1444" name="Picture 4" descr="C:\Meus documentos\Bíblia\A Paixão de Cristo\CRUZ COMPOSTA EM X E 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066800"/>
            <a:ext cx="74930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2468" name="Picture 4" descr="C:\Meus documentos\Bíblia\A Paixão de Cristo\CRUZ COMPOSTA LAT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990600"/>
            <a:ext cx="756920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CRUX SIMPLEX OU CRUX ACUTA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4519" name="Picture 7" descr="C:\Meus documentos\Bíblia\A Paixão de Cristo\stake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066800"/>
            <a:ext cx="1966913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4873877-4467-CC0F-C203-50CEB33E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>
            <a:extLst>
              <a:ext uri="{FF2B5EF4-FFF2-40B4-BE49-F238E27FC236}">
                <a16:creationId xmlns:a16="http://schemas.microsoft.com/office/drawing/2014/main" id="{08A3FD03-5D3C-7C4E-D207-3B203E314E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DD173F1D-E5F8-5696-D5E1-468879D95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4" name="Espaço Reservado para Imagem Online 3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6A74C288-53CD-9196-8B51-1C769F9C3070}"/>
              </a:ext>
            </a:extLst>
          </p:cNvPr>
          <p:cNvPicPr>
            <a:picLocks noGrp="1" noChangeAspect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980728"/>
            <a:ext cx="4392488" cy="5704530"/>
          </a:xfrm>
        </p:spPr>
      </p:pic>
    </p:spTree>
    <p:extLst>
      <p:ext uri="{BB962C8B-B14F-4D97-AF65-F5344CB8AC3E}">
        <p14:creationId xmlns:p14="http://schemas.microsoft.com/office/powerpoint/2010/main" val="5039276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495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 local da crucificação 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Oferecia-se o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“</a:t>
            </a:r>
            <a:r>
              <a:rPr lang="pt-BR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gall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”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vinho+mirra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 às vítimas (solução analgésica)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vítima era despida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Jogada sobre o patíbulo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 braços eram atados ou pregados ao patíbulo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A vítima, presa ao patíbulo, era erguida, fixava-se o patíbulo ao 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stipes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vítima tinha os pés atados ou pregados ao 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stipes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(ou 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suppedaneum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</a:t>
            </a:r>
            <a:r>
              <a:rPr lang="pt-B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titulus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era fixado à cruz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5544" name="Picture 8" descr="C:\Meus documentos\Bíblia\A Paixão de Cristo\crucifixion_3a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667000"/>
            <a:ext cx="3962400" cy="297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build="p" bldLvl="2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Instrumentos utilizados :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8614" name="Picture 6" descr="C:\Meus documentos\Bíblia\A Paixão de Cristo\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429000"/>
            <a:ext cx="54864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4748212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1268413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crucifixão utilizando cravos :</a:t>
            </a:r>
          </a:p>
          <a:p>
            <a:pPr lvl="1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crucificado de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Giv’at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ha-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Mivtar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(1968)</a:t>
            </a:r>
          </a:p>
          <a:p>
            <a:pPr lvl="2" eaLnBrk="1" hangingPunct="1">
              <a:defRPr/>
            </a:pP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Ossário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em um sepulcro 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Homem de 24-28 anos de idade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Nome :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Yehohanan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Ben-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Chaggol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Crucificado no século 1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Reconstrução da crucificação</a:t>
            </a:r>
          </a:p>
          <a:p>
            <a:pPr lvl="2" eaLnBrk="1" hangingPunct="1"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64516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652963"/>
            <a:ext cx="3744912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bldLvl="3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70661" name="Picture 5" descr="C:\Meus documentos\Bíblia\A Paixão de Cristo\Crucifixion in Antiquity - The Jewish Roman World of Jesus - James Tabor_arquivos\crosshe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2647950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7" descr="C:\Meus documentos\Bíblia\A Paixão de Cristo\I find no fault in this man_arquivos\b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1"/>
          <a:stretch>
            <a:fillRect/>
          </a:stretch>
        </p:blipFill>
        <p:spPr bwMode="auto">
          <a:xfrm>
            <a:off x="6096000" y="1981200"/>
            <a:ext cx="28384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8" descr="C:\Meus documentos\Bíblia\A Paixão de Cristo\I find no fault in this man_arquivos\b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7" b="38237"/>
          <a:stretch>
            <a:fillRect/>
          </a:stretch>
        </p:blipFill>
        <p:spPr bwMode="auto">
          <a:xfrm>
            <a:off x="2960688" y="1295400"/>
            <a:ext cx="30400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2C592C4-4E2B-1CAE-A6A1-90AE84B57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>
            <a:extLst>
              <a:ext uri="{FF2B5EF4-FFF2-40B4-BE49-F238E27FC236}">
                <a16:creationId xmlns:a16="http://schemas.microsoft.com/office/drawing/2014/main" id="{C3D385B5-A48C-F15D-E7DC-C4F1D7500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1038" y="1268413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crucifixão utilizando cravos :</a:t>
            </a:r>
          </a:p>
          <a:p>
            <a:pPr lvl="1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 crucificado de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Fenstanton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(2022)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Esqueleto 4926 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Homem de 26-30 anos de idade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Crucificado no século 1</a:t>
            </a:r>
          </a:p>
          <a:p>
            <a:pPr lvl="2" eaLnBrk="1" hangingPunct="1">
              <a:defRPr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Reconstrução da crucificação</a:t>
            </a:r>
          </a:p>
          <a:p>
            <a:pPr lvl="2" eaLnBrk="1" hangingPunct="1">
              <a:buFontTx/>
              <a:buNone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52A159D0-3FB0-5853-E5F8-18DC48CCA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</p:spTree>
    <p:extLst>
      <p:ext uri="{BB962C8B-B14F-4D97-AF65-F5344CB8AC3E}">
        <p14:creationId xmlns:p14="http://schemas.microsoft.com/office/powerpoint/2010/main" val="40110594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bldLvl="3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F6B7C-38DA-11AB-CFA1-06F5050B4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>
            <a:extLst>
              <a:ext uri="{FF2B5EF4-FFF2-40B4-BE49-F238E27FC236}">
                <a16:creationId xmlns:a16="http://schemas.microsoft.com/office/drawing/2014/main" id="{2F984C19-83D3-A102-373E-A0CF07D9EC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dirty="0"/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3734AD72-A01C-031A-9EE3-1A0F38D6A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860190-26DF-0B12-BCBC-F0BABA381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93" y="1700808"/>
            <a:ext cx="1960386" cy="48691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CB9A7B6-3BBB-EBD6-A885-5A830AE88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8" y="2691536"/>
            <a:ext cx="2315180" cy="242763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A1A30F7-FD19-9096-B66F-4E2220BE1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418" y="1700808"/>
            <a:ext cx="3515469" cy="50068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A9A9B2A-5727-5670-6F54-BB1294765E82}"/>
              </a:ext>
            </a:extLst>
          </p:cNvPr>
          <p:cNvSpPr txBox="1"/>
          <p:nvPr/>
        </p:nvSpPr>
        <p:spPr>
          <a:xfrm>
            <a:off x="342900" y="1045567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crucificado de </a:t>
            </a:r>
            <a:r>
              <a:rPr lang="pt-BR" dirty="0" err="1"/>
              <a:t>Fenstanton</a:t>
            </a:r>
            <a:r>
              <a:rPr lang="pt-BR" dirty="0"/>
              <a:t> (Bretanha romana) – cerca de 130 d.C.</a:t>
            </a:r>
          </a:p>
        </p:txBody>
      </p:sp>
    </p:spTree>
    <p:extLst>
      <p:ext uri="{BB962C8B-B14F-4D97-AF65-F5344CB8AC3E}">
        <p14:creationId xmlns:p14="http://schemas.microsoft.com/office/powerpoint/2010/main" val="1102852523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132CB-2BD6-8CC8-BBA4-E0B8F201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>
            <a:extLst>
              <a:ext uri="{FF2B5EF4-FFF2-40B4-BE49-F238E27FC236}">
                <a16:creationId xmlns:a16="http://schemas.microsoft.com/office/drawing/2014/main" id="{0BD9E7E5-44A2-3929-2265-197AC49464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1ED44E3-F145-C2C2-51F8-2C8410AD79C4}"/>
              </a:ext>
            </a:extLst>
          </p:cNvPr>
          <p:cNvSpPr txBox="1"/>
          <p:nvPr/>
        </p:nvSpPr>
        <p:spPr>
          <a:xfrm>
            <a:off x="1908719" y="908720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Graffito</a:t>
            </a:r>
            <a:r>
              <a:rPr lang="pt-BR" dirty="0"/>
              <a:t> de </a:t>
            </a:r>
            <a:r>
              <a:rPr lang="pt-BR" dirty="0" err="1"/>
              <a:t>Alexamenos</a:t>
            </a:r>
            <a:r>
              <a:rPr lang="pt-BR" dirty="0"/>
              <a:t> em um </a:t>
            </a:r>
            <a:r>
              <a:rPr lang="pt-BR" dirty="0" err="1"/>
              <a:t>Paedagogium</a:t>
            </a:r>
            <a:r>
              <a:rPr lang="pt-BR" dirty="0"/>
              <a:t> no Palatino entre 50 e 250 d.C.</a:t>
            </a:r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4387B2DF-2629-5E76-8EED-19C46B25D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44824"/>
            <a:ext cx="3960440" cy="4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3">
            <a:extLst>
              <a:ext uri="{FF2B5EF4-FFF2-40B4-BE49-F238E27FC236}">
                <a16:creationId xmlns:a16="http://schemas.microsoft.com/office/drawing/2014/main" id="{52B18F70-A8DA-37A5-3E20-742D4AE3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509" y="1825076"/>
            <a:ext cx="3398691" cy="4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679042"/>
      </p:ext>
    </p:extLst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D3197B-08B7-ED23-946B-E4D7F3D09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556791"/>
            <a:ext cx="3196046" cy="49671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89FD32-B360-1D65-CB0F-307100445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06" y="1556791"/>
            <a:ext cx="3719694" cy="496718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6F1CD50-0953-3DCA-9B40-449C21AC2EFB}"/>
              </a:ext>
            </a:extLst>
          </p:cNvPr>
          <p:cNvSpPr txBox="1"/>
          <p:nvPr/>
        </p:nvSpPr>
        <p:spPr>
          <a:xfrm>
            <a:off x="1403648" y="980728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crucificado de </a:t>
            </a:r>
            <a:r>
              <a:rPr lang="pt-BR" dirty="0" err="1"/>
              <a:t>Puteoli</a:t>
            </a:r>
            <a:r>
              <a:rPr lang="pt-BR" dirty="0"/>
              <a:t> (</a:t>
            </a:r>
            <a:r>
              <a:rPr lang="pt-BR" dirty="0" err="1"/>
              <a:t>Alkimila</a:t>
            </a:r>
            <a:r>
              <a:rPr lang="pt-BR" dirty="0"/>
              <a:t>) – século I/II</a:t>
            </a:r>
          </a:p>
        </p:txBody>
      </p:sp>
    </p:spTree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B2629-03AE-3770-9F92-49292E7F0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>
            <a:extLst>
              <a:ext uri="{FF2B5EF4-FFF2-40B4-BE49-F238E27FC236}">
                <a16:creationId xmlns:a16="http://schemas.microsoft.com/office/drawing/2014/main" id="{AFE4D1D9-8F23-1307-28E9-FD3B6F772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4EC89C-E38E-CF84-7DE9-7968665AD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844824"/>
            <a:ext cx="3877216" cy="424874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9A23C77-7AFD-286C-6754-14E2E47CA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043" y="1844823"/>
            <a:ext cx="3779405" cy="424874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B63655-5623-2CD1-AC56-B2A3C81DBDA3}"/>
              </a:ext>
            </a:extLst>
          </p:cNvPr>
          <p:cNvSpPr txBox="1"/>
          <p:nvPr/>
        </p:nvSpPr>
        <p:spPr>
          <a:xfrm>
            <a:off x="1908719" y="908720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Gema mágica do século III com a imagem de um homem crucificado e palavras em egípcio</a:t>
            </a:r>
          </a:p>
        </p:txBody>
      </p:sp>
    </p:spTree>
    <p:extLst>
      <p:ext uri="{BB962C8B-B14F-4D97-AF65-F5344CB8AC3E}">
        <p14:creationId xmlns:p14="http://schemas.microsoft.com/office/powerpoint/2010/main" val="1617006467"/>
      </p:ext>
    </p:extLst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pic>
        <p:nvPicPr>
          <p:cNvPr id="54276" name="Picture 4" descr="C:\Meus documentos\Bíblia\A Paixão de Cristo\Crucifix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8" y="1066800"/>
            <a:ext cx="437832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0C5C7-9C98-08F2-B30F-657DDEFF2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7003DE-E644-F295-7400-51F43D801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C069932-863A-C2DB-3E7B-AE70A5DE7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212" y="0"/>
            <a:ext cx="5357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37695"/>
      </p:ext>
    </p:extLst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67588" name="Picture 4" descr="C:\Meus documentos\Bíblia\A Paixão de Cristo\crucifixionzx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990600"/>
            <a:ext cx="75438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3732" name="Picture 4" descr="C:\Meus documentos\Bíblia\A Paixão de Cristo\crucifixio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6172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WordArt 5"/>
          <p:cNvSpPr>
            <a:spLocks noChangeArrowheads="1" noChangeShapeType="1" noTextEdit="1"/>
          </p:cNvSpPr>
          <p:nvPr/>
        </p:nvSpPr>
        <p:spPr bwMode="auto">
          <a:xfrm>
            <a:off x="7086600" y="2209800"/>
            <a:ext cx="1704975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09:00 h</a:t>
            </a:r>
          </a:p>
        </p:txBody>
      </p:sp>
      <p:sp>
        <p:nvSpPr>
          <p:cNvPr id="73734" name="WordArt 6"/>
          <p:cNvSpPr>
            <a:spLocks noChangeArrowheads="1" noChangeShapeType="1" noTextEdit="1"/>
          </p:cNvSpPr>
          <p:nvPr/>
        </p:nvSpPr>
        <p:spPr bwMode="auto">
          <a:xfrm>
            <a:off x="7315200" y="3048000"/>
            <a:ext cx="1400175" cy="1114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6a. feira</a:t>
            </a:r>
          </a:p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14 de Nisan</a:t>
            </a:r>
          </a:p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(7 de abril)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4756" name="Picture 4" descr="C:\Meus documentos\Bíblia\A Paixão de Cristo\nail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295400"/>
            <a:ext cx="7696200" cy="523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81924" name="Picture 4" descr="C:\Meus documentos\Bíblia\A Paixão de Cristo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752600"/>
            <a:ext cx="86360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5780" name="Picture 4" descr="C:\Meus documentos\Bíblia\A Paixão de Cristo\puton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4"/>
          <a:stretch>
            <a:fillRect/>
          </a:stretch>
        </p:blipFill>
        <p:spPr bwMode="auto">
          <a:xfrm>
            <a:off x="742950" y="1143000"/>
            <a:ext cx="7658100" cy="541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8664575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Patibulo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suffixus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in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crucem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tollitur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“(o réu) pregado ao patíbulo é içado para cima da cruz”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Julius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Firmicus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Maternus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(De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Errore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Profanarum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Religionum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)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séc. IV d.C.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BD0665F-29A6-5793-5BEA-A3950B7DD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>
            <a:extLst>
              <a:ext uri="{FF2B5EF4-FFF2-40B4-BE49-F238E27FC236}">
                <a16:creationId xmlns:a16="http://schemas.microsoft.com/office/drawing/2014/main" id="{0ED93757-A20C-831D-61C1-DD9CB1226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PRÁTICAS DE CRUCIFICAÇÃO</a:t>
            </a:r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4CBF955F-FCB2-2523-4CC2-124F96B22D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8664575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In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patibulo</a:t>
            </a:r>
            <a:r>
              <a:rPr lang="pt-BR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pendere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“Pender no patíbulo”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Plauto em “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Carbonaria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”, cerca de 200 a.C.</a:t>
            </a:r>
          </a:p>
        </p:txBody>
      </p:sp>
    </p:spTree>
    <p:extLst>
      <p:ext uri="{BB962C8B-B14F-4D97-AF65-F5344CB8AC3E}">
        <p14:creationId xmlns:p14="http://schemas.microsoft.com/office/powerpoint/2010/main" val="16919919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6804" name="Picture 4" descr="C:\Meus documentos\Bíblia\A Paixão de Cristo\naz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7828" name="Picture 4" descr="C:\Meus documentos\Bíblia\A Paixão de Cristo\suff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2"/>
          <a:stretch>
            <a:fillRect/>
          </a:stretch>
        </p:blipFill>
        <p:spPr bwMode="auto">
          <a:xfrm>
            <a:off x="876300" y="1219200"/>
            <a:ext cx="73914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78852" name="Picture 4" descr="C:\Meus documentos\Bíblia\A Paixão de Cristo\christ_moneyshot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r="8333"/>
          <a:stretch>
            <a:fillRect/>
          </a:stretch>
        </p:blipFill>
        <p:spPr bwMode="auto">
          <a:xfrm>
            <a:off x="590550" y="1066800"/>
            <a:ext cx="7962900" cy="541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 CRUCIFICAÇÃO DE JESUS</a:t>
            </a:r>
          </a:p>
        </p:txBody>
      </p:sp>
      <p:pic>
        <p:nvPicPr>
          <p:cNvPr id="108548" name="Picture 4" descr="C:\Meus documentos\Bíblia\A Paixão de Cristo\titul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924800" cy="425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39E5D-3532-207C-B4B3-CDB136F19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5FA9B33-1AE8-891B-1BE9-0BFDF1F05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3213100"/>
            <a:ext cx="8785225" cy="1143000"/>
          </a:xfrm>
        </p:spPr>
        <p:txBody>
          <a:bodyPr/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Uns são fixados na cruz e castigados com uma morte lenta, para que não lhes seja permitido morrer  rapidamente; outros, inclusive, são impedidos de exalar o último suspiro e sua vida é estendida entre os próprios tormentos.</a:t>
            </a: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Lúcio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Aneu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Sêneca (De Ira)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cerca de 50 d.C.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26494501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pt-BR" b="1">
                <a:latin typeface="Arial" panose="020B0604020202020204" pitchFamily="34" charset="0"/>
              </a:rPr>
              <a:t>Dores terríveis :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Cravos nos braços e pés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Posição viciosa do corpo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Posição da cabeça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Cãimbras e parestesias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Tetania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Atrito das feridas contra a madeira</a:t>
            </a:r>
          </a:p>
        </p:txBody>
      </p:sp>
      <p:sp>
        <p:nvSpPr>
          <p:cNvPr id="78851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bldLvl="2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  <p:pic>
        <p:nvPicPr>
          <p:cNvPr id="91139" name="Picture 3" descr="C:\Meus documentos\Bíblia\A Paixão de Cristo\christ_moneyshot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7" r="27864"/>
          <a:stretch>
            <a:fillRect/>
          </a:stretch>
        </p:blipFill>
        <p:spPr bwMode="auto">
          <a:xfrm>
            <a:off x="2514600" y="1066800"/>
            <a:ext cx="4114800" cy="541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  <p:pic>
        <p:nvPicPr>
          <p:cNvPr id="92164" name="Picture 4" descr="C:\Meus documentos\Bíblia\A Paixão de Cristo\lasttemp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1066800"/>
            <a:ext cx="4332287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pt-BR" b="1">
                <a:latin typeface="Arial" panose="020B0604020202020204" pitchFamily="34" charset="0"/>
              </a:rPr>
              <a:t>A lenta asfixia :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Estiramento da musculatura inspiratória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Alteração da mecânica respiratória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Fadiga e tetania da musculatura acessória da respiração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Edema pulmonar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Falência cardíaca</a:t>
            </a:r>
          </a:p>
        </p:txBody>
      </p:sp>
      <p:sp>
        <p:nvSpPr>
          <p:cNvPr id="8192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bldLvl="2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  <p:pic>
        <p:nvPicPr>
          <p:cNvPr id="107524" name="Picture 4" descr="C:\Meus documentos\Bíblia\A Paixão de Cristo\muscles of respiration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874713"/>
            <a:ext cx="6948487" cy="598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sp>
        <p:nvSpPr>
          <p:cNvPr id="8397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  <p:pic>
        <p:nvPicPr>
          <p:cNvPr id="106503" name="Picture 7" descr="C:\Meus documentos\Bíblia\A Paixão de Cristo\RESPIRAÇÃO NA CRU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r="2097" b="15758"/>
          <a:stretch>
            <a:fillRect/>
          </a:stretch>
        </p:blipFill>
        <p:spPr bwMode="auto">
          <a:xfrm>
            <a:off x="647700" y="1055688"/>
            <a:ext cx="7848600" cy="580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44F39-3B2D-93E1-07A2-42BC348B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F63F4B17-791D-FEF6-2164-5B7CBF07F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3213100"/>
            <a:ext cx="8785225" cy="1143000"/>
          </a:xfrm>
        </p:spPr>
        <p:txBody>
          <a:bodyPr/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Até mesmo aqueles que, presos às cruzes e que arrastam sua vida por longo tempo, às vezes encontram descanso no respirar e os próprios suplícios, com intervalos nos tormentos, oferecem algum alívio.</a:t>
            </a: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Lúcio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Aneu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Sêneca (Ad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Marciam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Consolatione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cerca de 50 d.C.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77350567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C:\Meus documentos\Bíblia\A Paixão de Cristo\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8392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C:\Meus documentos\Bíblia\A Paixão de Cristo\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457325"/>
            <a:ext cx="891540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 descr="C:\Meus documentos\Bíblia\A Paixão de Cristo\passion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219200"/>
            <a:ext cx="8201025" cy="536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SOFRIMENTO NA CRUZ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A MORTE DE JESUS</a:t>
            </a:r>
          </a:p>
        </p:txBody>
      </p:sp>
      <p:pic>
        <p:nvPicPr>
          <p:cNvPr id="87044" name="Picture 4" descr="C:\Meus documentos\Bíblia\A Paixão de Cristo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r="20938"/>
          <a:stretch>
            <a:fillRect/>
          </a:stretch>
        </p:blipFill>
        <p:spPr bwMode="auto">
          <a:xfrm>
            <a:off x="228600" y="1447800"/>
            <a:ext cx="70104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WordArt 5"/>
          <p:cNvSpPr>
            <a:spLocks noChangeArrowheads="1" noChangeShapeType="1" noTextEdit="1"/>
          </p:cNvSpPr>
          <p:nvPr/>
        </p:nvSpPr>
        <p:spPr bwMode="auto">
          <a:xfrm>
            <a:off x="7315200" y="2438400"/>
            <a:ext cx="1600200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15:00 h</a:t>
            </a:r>
          </a:p>
        </p:txBody>
      </p:sp>
      <p:sp>
        <p:nvSpPr>
          <p:cNvPr id="87046" name="WordArt 6"/>
          <p:cNvSpPr>
            <a:spLocks noChangeArrowheads="1" noChangeShapeType="1" noTextEdit="1"/>
          </p:cNvSpPr>
          <p:nvPr/>
        </p:nvSpPr>
        <p:spPr bwMode="auto">
          <a:xfrm>
            <a:off x="7467600" y="3200400"/>
            <a:ext cx="1400175" cy="1114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6a. feira</a:t>
            </a:r>
          </a:p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14 de Nisan</a:t>
            </a:r>
          </a:p>
          <a:p>
            <a:pPr algn="ctr"/>
            <a:r>
              <a:rPr lang="pt-BR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(7 de abril)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autoUpdateAnimBg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A MORTE DE JESUS</a:t>
            </a:r>
          </a:p>
        </p:txBody>
      </p:sp>
      <p:pic>
        <p:nvPicPr>
          <p:cNvPr id="97284" name="Picture 4" descr="C:\Meus documentos\Bíblia\A Paixão de Cristo\Crucifi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7"/>
          <a:stretch>
            <a:fillRect/>
          </a:stretch>
        </p:blipFill>
        <p:spPr bwMode="auto">
          <a:xfrm>
            <a:off x="228600" y="1143000"/>
            <a:ext cx="86868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1484313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>
                <a:latin typeface="Arial" panose="020B0604020202020204" pitchFamily="34" charset="0"/>
              </a:rPr>
              <a:t>O </a:t>
            </a:r>
            <a:r>
              <a:rPr lang="pt-BR" sz="2800" b="1" i="1" dirty="0" err="1">
                <a:latin typeface="Arial" panose="020B0604020202020204" pitchFamily="34" charset="0"/>
              </a:rPr>
              <a:t>Crurifragium</a:t>
            </a:r>
            <a:r>
              <a:rPr lang="pt-BR" sz="2800" b="1" dirty="0">
                <a:latin typeface="Arial" panose="020B0604020202020204" pitchFamily="34" charset="0"/>
              </a:rPr>
              <a:t> :</a:t>
            </a:r>
          </a:p>
          <a:p>
            <a:pPr lvl="1" eaLnBrk="1" hangingPunct="1">
              <a:defRPr/>
            </a:pPr>
            <a:r>
              <a:rPr lang="pt-BR" sz="2400" b="1" dirty="0">
                <a:latin typeface="Arial" panose="020B0604020202020204" pitchFamily="34" charset="0"/>
              </a:rPr>
              <a:t>Fratura dos tornozelos, pernas ou coxas por meio de pauladas para abreviar o sofrimento na cruz</a:t>
            </a:r>
          </a:p>
          <a:p>
            <a:pPr lvl="1" eaLnBrk="1" hangingPunct="1">
              <a:defRPr/>
            </a:pPr>
            <a:r>
              <a:rPr lang="pt-BR" sz="2400" b="1" dirty="0">
                <a:latin typeface="Arial" panose="020B0604020202020204" pitchFamily="34" charset="0"/>
              </a:rPr>
              <a:t>O condenado morria rapidamente de asfixia por não poder sustentar-se nas pernas para respirar</a:t>
            </a:r>
          </a:p>
          <a:p>
            <a:pPr lvl="1" eaLnBrk="1" hangingPunct="1">
              <a:defRPr/>
            </a:pPr>
            <a:r>
              <a:rPr lang="pt-BR" sz="2400" b="1" dirty="0">
                <a:latin typeface="Arial" panose="020B0604020202020204" pitchFamily="34" charset="0"/>
              </a:rPr>
              <a:t>Jesus não sofreu o </a:t>
            </a:r>
            <a:r>
              <a:rPr lang="pt-BR" sz="2400" b="1" i="1" dirty="0" err="1">
                <a:latin typeface="Arial" panose="020B0604020202020204" pitchFamily="34" charset="0"/>
              </a:rPr>
              <a:t>crurifragium</a:t>
            </a:r>
            <a:endParaRPr lang="pt-BR" sz="2400" b="1" i="1" dirty="0">
              <a:latin typeface="Arial" panose="020B0604020202020204" pitchFamily="34" charset="0"/>
            </a:endParaRPr>
          </a:p>
          <a:p>
            <a:pPr marL="57150" indent="0" algn="ctr" eaLnBrk="1" hangingPunct="1">
              <a:buFontTx/>
              <a:buNone/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“Preserva-lhe todos os ossos, nenhum deles será quebrado”</a:t>
            </a:r>
            <a:r>
              <a:rPr lang="pt-BR" sz="2400" b="1" dirty="0">
                <a:latin typeface="Arial" panose="020B0604020202020204" pitchFamily="34" charset="0"/>
              </a:rPr>
              <a:t> </a:t>
            </a:r>
          </a:p>
          <a:p>
            <a:pPr marL="57150" indent="0" algn="ctr" eaLnBrk="1" hangingPunct="1">
              <a:buFontTx/>
              <a:buNone/>
              <a:defRPr/>
            </a:pPr>
            <a:r>
              <a:rPr lang="pt-BR" sz="2400" dirty="0">
                <a:latin typeface="+mj-lt"/>
              </a:rPr>
              <a:t>João 19:36 em referência a </a:t>
            </a:r>
            <a:r>
              <a:rPr lang="pt-BR" sz="2400" dirty="0"/>
              <a:t>Salmo 34:20 </a:t>
            </a:r>
            <a:endParaRPr lang="pt-BR" sz="2400" dirty="0">
              <a:latin typeface="+mj-lt"/>
            </a:endParaRPr>
          </a:p>
        </p:txBody>
      </p:sp>
      <p:sp>
        <p:nvSpPr>
          <p:cNvPr id="90115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A CONFIRMAÇÃO DA MORTE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bldLvl="2" autoUpdateAnimBg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</a:t>
            </a:r>
            <a:r>
              <a:rPr lang="pt-BR" altLang="pt-BR" sz="3600" b="1" i="1">
                <a:latin typeface="Arial" panose="020B0604020202020204" pitchFamily="34" charset="0"/>
              </a:rPr>
              <a:t>CRURIFRAGIUM</a:t>
            </a:r>
          </a:p>
        </p:txBody>
      </p:sp>
      <p:pic>
        <p:nvPicPr>
          <p:cNvPr id="99331" name="Picture 3" descr="C:\Meus documentos\Bíblia\A Paixão de Cristo\I find no fault in this man_arquivos\bo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7" b="38237"/>
          <a:stretch>
            <a:fillRect/>
          </a:stretch>
        </p:blipFill>
        <p:spPr bwMode="auto">
          <a:xfrm>
            <a:off x="2892425" y="990600"/>
            <a:ext cx="33575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F450F-562E-9015-0CE3-439590C5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E4B56D2-7D36-F3AF-F5A2-F7F1CBCAE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3213100"/>
            <a:ext cx="8785225" cy="1143000"/>
          </a:xfrm>
        </p:spPr>
        <p:txBody>
          <a:bodyPr/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Alius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diu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cruciatus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est, 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alter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statim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 </a:t>
            </a:r>
            <a:r>
              <a:rPr lang="pt-BR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percussus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.</a:t>
            </a: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”</a:t>
            </a:r>
            <a:b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</a:br>
            <a:b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</a:br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  <a:cs typeface="Arial" panose="020B0604020202020204" pitchFamily="34" charset="0"/>
              </a:rPr>
              <a:t>“Um foi atormentado na cruz por longo tempo, outro morreu rapidamente ao ser golpeado.”</a:t>
            </a: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b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Lúcio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Aneu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Sêneca (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Epistulae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Morales)</a:t>
            </a:r>
            <a:b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cerca de 50 d.C.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6792272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pt-BR" b="1">
                <a:latin typeface="Arial" panose="020B0604020202020204" pitchFamily="34" charset="0"/>
              </a:rPr>
              <a:t>O “ferimento do lado” (João 19:34) :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Prática romana para confirmar a morte do condenado na cruz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Perfuração do tórax do lado direito com uma espada ou lança</a:t>
            </a:r>
          </a:p>
          <a:p>
            <a:pPr lvl="1" eaLnBrk="1" hangingPunct="1"/>
            <a:r>
              <a:rPr lang="pt-BR" altLang="pt-BR" b="1">
                <a:latin typeface="Arial" panose="020B0604020202020204" pitchFamily="34" charset="0"/>
              </a:rPr>
              <a:t>Perfuração cardíaca</a:t>
            </a:r>
          </a:p>
          <a:p>
            <a:pPr lvl="2" eaLnBrk="1" hangingPunct="1"/>
            <a:r>
              <a:rPr lang="pt-BR" altLang="pt-BR" b="1">
                <a:latin typeface="Arial" panose="020B0604020202020204" pitchFamily="34" charset="0"/>
              </a:rPr>
              <a:t>“... E logo saiu sangue e água.”</a:t>
            </a:r>
          </a:p>
        </p:txBody>
      </p:sp>
      <p:sp>
        <p:nvSpPr>
          <p:cNvPr id="9216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A CONFIRMAÇÃO DA MORTE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bldLvl="2" autoUpdateAnimBg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FERIMENTO DO LADO</a:t>
            </a:r>
          </a:p>
        </p:txBody>
      </p:sp>
      <p:pic>
        <p:nvPicPr>
          <p:cNvPr id="101379" name="Picture 3" descr="C:\Meus documentos\Bíblia\A Paixão de Cristo\lesão lança\TÓRAX t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143000"/>
            <a:ext cx="6819900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FERIMENTO DO LADO</a:t>
            </a:r>
          </a:p>
        </p:txBody>
      </p:sp>
      <p:pic>
        <p:nvPicPr>
          <p:cNvPr id="94211" name="Picture 5" descr="thoraxderram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r="17708"/>
          <a:stretch>
            <a:fillRect/>
          </a:stretch>
        </p:blipFill>
        <p:spPr>
          <a:xfrm>
            <a:off x="971550" y="1125538"/>
            <a:ext cx="6911975" cy="531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  <a:noFill/>
        </p:spPr>
        <p:txBody>
          <a:bodyPr/>
          <a:lstStyle/>
          <a:p>
            <a:pPr algn="l" eaLnBrk="1" hangingPunct="1"/>
            <a:r>
              <a:rPr lang="pt-BR" altLang="pt-BR" sz="3600" b="1">
                <a:latin typeface="Arial" panose="020B0604020202020204" pitchFamily="34" charset="0"/>
              </a:rPr>
              <a:t>O FERIMENTO DO LADO</a:t>
            </a:r>
          </a:p>
        </p:txBody>
      </p:sp>
      <p:pic>
        <p:nvPicPr>
          <p:cNvPr id="95235" name="Picture 5" descr="thoraxlanç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r="17708"/>
          <a:stretch>
            <a:fillRect/>
          </a:stretch>
        </p:blipFill>
        <p:spPr>
          <a:xfrm>
            <a:off x="900113" y="1196975"/>
            <a:ext cx="6769100" cy="5202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 descr="C:\Meus documentos\Bíblia\A Paixão de Cristo\jesus-crucfying-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r="10834"/>
          <a:stretch>
            <a:fillRect/>
          </a:stretch>
        </p:blipFill>
        <p:spPr bwMode="auto">
          <a:xfrm>
            <a:off x="0" y="709613"/>
            <a:ext cx="914400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30686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“Verdadeiramente,  Ele carregou nossos sofrimentos e foram as nossas dores que ele suportou”</a:t>
            </a:r>
            <a:b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br>
              <a:rPr lang="pt-B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 53:4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247188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07950" y="2286000"/>
            <a:ext cx="9036050" cy="1143000"/>
          </a:xfrm>
        </p:spPr>
        <p:txBody>
          <a:bodyPr/>
          <a:lstStyle/>
          <a:p>
            <a:pPr>
              <a:defRPr/>
            </a:pPr>
            <a:b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b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“Mas ele foi ferido pelas nossas transgressões e moído pelas nossas iniquidades; o castigo que nos traz a paz estava sobre ele e pelas suas pisaduras fomos sarados.”</a:t>
            </a:r>
            <a:b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Isaías 53:5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98307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25400"/>
            <a:ext cx="5976937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pic>
        <p:nvPicPr>
          <p:cNvPr id="99331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8" y="0"/>
            <a:ext cx="5153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E867-BBBF-6407-4C37-6D5183CE3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B647A-FDD5-42B7-BE7D-16C6CD75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636838"/>
            <a:ext cx="8642350" cy="1143000"/>
          </a:xfrm>
        </p:spPr>
        <p:txBody>
          <a:bodyPr/>
          <a:lstStyle/>
          <a:p>
            <a:pPr>
              <a:defRPr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“Pois a mensagem da cruz é loucura para os que estão perdidos, mas para nós, que estamos sendo salvos, é o Poder de Deus.”</a:t>
            </a:r>
            <a:b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br>
              <a:rPr lang="pt-BR" sz="1800" dirty="0"/>
            </a:b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1Coríntios 1:18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4277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825" y="2857500"/>
            <a:ext cx="8642350" cy="1143000"/>
          </a:xfrm>
        </p:spPr>
        <p:txBody>
          <a:bodyPr/>
          <a:lstStyle/>
          <a:p>
            <a:pPr>
              <a:defRPr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“Porque os judeus pedem um sinal e os gentios buscam  sabedoria, mas nós pregamos um Cristo crucificado, escândalo para os judeus, loucura para os gentios.”</a:t>
            </a:r>
            <a:b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</a:br>
            <a:br>
              <a:rPr lang="pt-BR" sz="1800" dirty="0"/>
            </a:b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1Coríntios 1:22-23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8806B-D8BB-D5C7-CD2B-C830E47B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6875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8799</TotalTime>
  <Words>2728</Words>
  <Application>Microsoft Office PowerPoint</Application>
  <PresentationFormat>Apresentação na tela (4:3)</PresentationFormat>
  <Paragraphs>346</Paragraphs>
  <Slides>113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113</vt:i4>
      </vt:variant>
    </vt:vector>
  </HeadingPairs>
  <TitlesOfParts>
    <vt:vector size="120" baseType="lpstr">
      <vt:lpstr>Arial</vt:lpstr>
      <vt:lpstr>Impact</vt:lpstr>
      <vt:lpstr>inherit</vt:lpstr>
      <vt:lpstr>Papyrus</vt:lpstr>
      <vt:lpstr>Times New Roman</vt:lpstr>
      <vt:lpstr>Verdana</vt:lpstr>
      <vt:lpstr>Estrutura padrão</vt:lpstr>
      <vt:lpstr>     “E TUDO ELE SOFREU POR NOSSA CAUSA ...” </vt:lpstr>
      <vt:lpstr>“Podemos encontrar alguém que prefira definhar, morrendo lentamente, membro por membro, ou que deixe sua vida esvair-se gota a gota, em vez de expirar de uma vez ?  Pode-se encontrar um homem disposto a ser fixado no madeiro maldito, muito doente, já deformado, inchado com horríveis feridas e vergões nos ombros e no dorso e sentindo esvair-se o fôlego de vida em lenta e prolongada agonia ?  Ele teria muitas desculpas para morrer mesmo antes de subir à cruz !” Lúcio Aneu Sêneca (Epístolas a Lucilius) cerca de 50 d.C.    </vt:lpstr>
      <vt:lpstr>“Facinus est vinciri civem Romanum, scelus verberari, prope parricidium necari: quid dicam in crucem tolli ?”  “É crime amarrar um cidadão romano, é uma monstruosidade açoitar, é quase parricídio matar: o que direi então de elevá-lo a uma cruz ?” Marco Túlio Cicero (Pro Rabirio reo perduellionis) Ano 63 a.C.    </vt:lpstr>
      <vt:lpstr>Apresentação do PowerPoint</vt:lpstr>
      <vt:lpstr>Apresentação do PowerPoint</vt:lpstr>
      <vt:lpstr>Apresentação do PowerPoint</vt:lpstr>
      <vt:lpstr>FONTES</vt:lpstr>
      <vt:lpstr>FONTES</vt:lpstr>
      <vt:lpstr>FONTES</vt:lpstr>
      <vt:lpstr>FONTES</vt:lpstr>
      <vt:lpstr>FONTES</vt:lpstr>
      <vt:lpstr>A CONDIÇÃO FÍSICA DE JESUS</vt:lpstr>
      <vt:lpstr>ÚLTIMOS DIAS DE JESUS</vt:lpstr>
      <vt:lpstr>NO GETSÊMANI</vt:lpstr>
      <vt:lpstr>“E, posto em agonia, orava mais intensamente. E o seu suor tornou-se em grandes gotas de sangue que corriam até ao chão.” Lucas 22:44</vt:lpstr>
      <vt:lpstr>NO GETSÊMANI</vt:lpstr>
      <vt:lpstr>HEMATIDROSE</vt:lpstr>
      <vt:lpstr>HEMATIDROSE</vt:lpstr>
      <vt:lpstr>ÚLTIMOS DIAS DE JESUS</vt:lpstr>
      <vt:lpstr>ÚLTIMOS DIAS DE JESUS</vt:lpstr>
      <vt:lpstr>ÚLTIMOS DIAS DE JESUS</vt:lpstr>
      <vt:lpstr>ÚLTIMOS DIAS DE JESUS</vt:lpstr>
      <vt:lpstr>ÚLTIMOS DIAS DE JESUS</vt:lpstr>
      <vt:lpstr>“Que farei então de Jesus, chamado Cristo ?”</vt:lpstr>
      <vt:lpstr>A SAÚDE DE JESUS</vt:lpstr>
      <vt:lpstr>A FLAGELAÇÃO</vt:lpstr>
      <vt:lpstr>A FLAGELAÇÃO</vt:lpstr>
      <vt:lpstr>A FLAGELAÇÃO</vt:lpstr>
      <vt:lpstr>A FLAGELAÇÃO</vt:lpstr>
      <vt:lpstr>A FLAGELAÇÃO</vt:lpstr>
      <vt:lpstr>A FLAGELAÇÃO</vt:lpstr>
      <vt:lpstr>A FLAGELAÇÃO</vt:lpstr>
      <vt:lpstr>A FLAGELAÇÃO</vt:lpstr>
      <vt:lpstr>A FLAGELAÇÃO</vt:lpstr>
      <vt:lpstr>A FLAGELAÇÃO DE CRISTO</vt:lpstr>
      <vt:lpstr>A FLAGELAÇÃO DE CRISTO</vt:lpstr>
      <vt:lpstr>A FLAGELAÇÃO DE CRISTO</vt:lpstr>
      <vt:lpstr>A FLAGELAÇÃO DE CRISTO</vt:lpstr>
      <vt:lpstr>O “REI DOS JUDEUS”</vt:lpstr>
      <vt:lpstr>O “REI DOS JUDEUS”</vt:lpstr>
      <vt:lpstr>O “REI DOS JUDEUS”</vt:lpstr>
      <vt:lpstr>O “REI DOS JUDEUS”</vt:lpstr>
      <vt:lpstr>O “REI DOS JUDEUS”</vt:lpstr>
      <vt:lpstr>O “REI DOS JUDEUS”</vt:lpstr>
      <vt:lpstr>A VIA CRUCIS</vt:lpstr>
      <vt:lpstr>A VIA CRUCIS</vt:lpstr>
      <vt:lpstr>A VIA CRUCIS</vt:lpstr>
      <vt:lpstr>A VIA CRUCIS</vt:lpstr>
      <vt:lpstr>A VIA CRUCIS</vt:lpstr>
      <vt:lpstr>A VIA CRUCIS</vt:lpstr>
      <vt:lpstr>A VIA CRUCIS</vt:lpstr>
      <vt:lpstr>A VIA CRUCIS</vt:lpstr>
      <vt:lpstr>A VIA CRUCIS</vt:lpstr>
      <vt:lpstr>A VIA CRUCIS</vt:lpstr>
      <vt:lpstr>PRÁTICAS DE CRUCIFICAÇÃO</vt:lpstr>
      <vt:lpstr>PRÁTICAS DE CRUCIFICAÇÃO</vt:lpstr>
      <vt:lpstr>PRÁTICAS DE CRUCIFICAÇÃO</vt:lpstr>
      <vt:lpstr>PRÁTICAS DE CRUCIFICAÇÃO</vt:lpstr>
      <vt:lpstr>“Vejo aí cruzes, não todas do mesmo tipo, mas fixados de diferentes maneiras: uns com a cabeça pendendo para baixo, outros com os braços estendidos sobre o patíbulo, outros ainda pregados a um simples poste.” Lúcio Aneu Sêneca (De Vita Beata) cerca de 50 d.C.    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PRÁTICAS DE CRUCIFICAÇÃO</vt:lpstr>
      <vt:lpstr>Apresentação do PowerPoint</vt:lpstr>
      <vt:lpstr>A CRUCIFICAÇÃO DE JESUS</vt:lpstr>
      <vt:lpstr>A CRUCIFICAÇÃO DE JESUS</vt:lpstr>
      <vt:lpstr>A CRUCIFICAÇÃO DE JESUS</vt:lpstr>
      <vt:lpstr>A CRUCIFICAÇÃO DE JESUS</vt:lpstr>
      <vt:lpstr>A CRUCIFICAÇÃO DE JESUS</vt:lpstr>
      <vt:lpstr>PRÁTICAS DE CRUCIFICAÇÃO</vt:lpstr>
      <vt:lpstr>PRÁTICAS DE CRUCIFICAÇÃO</vt:lpstr>
      <vt:lpstr>A CRUCIFICAÇÃO DE JESUS</vt:lpstr>
      <vt:lpstr>A CRUCIFICAÇÃO DE JESUS</vt:lpstr>
      <vt:lpstr>A CRUCIFICAÇÃO DE JESUS</vt:lpstr>
      <vt:lpstr>A CRUCIFICAÇÃO DE JESUS</vt:lpstr>
      <vt:lpstr>“Uns são fixados na cruz e castigados com uma morte lenta, para que não lhes seja permitido morrer  rapidamente; outros, inclusive, são impedidos de exalar o último suspiro e sua vida é estendida entre os próprios tormentos.” Lúcio Aneu Sêneca (De Ira) cerca de 50 d.C.    </vt:lpstr>
      <vt:lpstr>O SOFRIMENTO NA CRUZ</vt:lpstr>
      <vt:lpstr>O SOFRIMENTO NA CRUZ</vt:lpstr>
      <vt:lpstr>O SOFRIMENTO NA CRUZ</vt:lpstr>
      <vt:lpstr>O SOFRIMENTO NA CRUZ</vt:lpstr>
      <vt:lpstr>O SOFRIMENTO NA CRUZ</vt:lpstr>
      <vt:lpstr>O SOFRIMENTO NA CRUZ</vt:lpstr>
      <vt:lpstr>“Até mesmo aqueles que, presos às cruzes e que arrastam sua vida por longo tempo, às vezes encontram descanso no respirar e os próprios suplícios, com intervalos nos tormentos, oferecem algum alívio.” Lúcio Aneu Sêneca (Ad Marciam de Consolatione) cerca de 50 d.C.    </vt:lpstr>
      <vt:lpstr>O SOFRIMENTO NA CRUZ</vt:lpstr>
      <vt:lpstr>O SOFRIMENTO NA CRUZ</vt:lpstr>
      <vt:lpstr>O SOFRIMENTO NA CRUZ</vt:lpstr>
      <vt:lpstr>A MORTE DE JESUS</vt:lpstr>
      <vt:lpstr>A MORTE DE JESUS</vt:lpstr>
      <vt:lpstr>A CONFIRMAÇÃO DA MORTE</vt:lpstr>
      <vt:lpstr>O CRURIFRAGIUM</vt:lpstr>
      <vt:lpstr>“Alius diu cruciatus est, alter statim percussus.”  “Um foi atormentado na cruz por longo tempo, outro morreu rapidamente ao ser golpeado.”  Lúcio Aneu Sêneca (Epistulae Morales) cerca de 50 d.C.    </vt:lpstr>
      <vt:lpstr>A CONFIRMAÇÃO DA MORTE</vt:lpstr>
      <vt:lpstr>O FERIMENTO DO LADO</vt:lpstr>
      <vt:lpstr>O FERIMENTO DO LADO</vt:lpstr>
      <vt:lpstr>O FERIMENTO DO LADO</vt:lpstr>
      <vt:lpstr>“Verdadeiramente,  Ele carregou nossos sofrimentos e foram as nossas dores que ele suportou”  Isaías 53:4</vt:lpstr>
      <vt:lpstr>  “Mas ele foi ferido pelas nossas transgressões e moído pelas nossas iniquidades; o castigo que nos traz a paz estava sobre ele e pelas suas pisaduras fomos sarados.” Isaías 53:5</vt:lpstr>
      <vt:lpstr>Apresentação do PowerPoint</vt:lpstr>
      <vt:lpstr>Apresentação do PowerPoint</vt:lpstr>
      <vt:lpstr>“Pois a mensagem da cruz é loucura para os que estão perdidos, mas para nós, que estamos sendo salvos, é o Poder de Deus.”  1Coríntios 1:18 </vt:lpstr>
      <vt:lpstr>“Porque os judeus pedem um sinal e os gentios buscam  sabedoria, mas nós pregamos um Cristo crucificado, escândalo para os judeus, loucura para os gentios.”  1Coríntios 1:22-23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ASPECTOS MÉDICOS DO SOFRIMENTO DE CRISTO   “E TUDO ELE SOFREU POR NOSSA CAUSA ...”</dc:title>
  <dc:creator>Carlos</dc:creator>
  <cp:lastModifiedBy>Carlos Roberto Filho Matos</cp:lastModifiedBy>
  <cp:revision>92</cp:revision>
  <dcterms:created xsi:type="dcterms:W3CDTF">2004-04-09T15:22:11Z</dcterms:created>
  <dcterms:modified xsi:type="dcterms:W3CDTF">2025-05-02T19:06:24Z</dcterms:modified>
</cp:coreProperties>
</file>